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70" r:id="rId7"/>
    <p:sldId id="262" r:id="rId8"/>
    <p:sldId id="273" r:id="rId9"/>
    <p:sldId id="274" r:id="rId10"/>
    <p:sldId id="288" r:id="rId11"/>
    <p:sldId id="276" r:id="rId12"/>
    <p:sldId id="277" r:id="rId13"/>
    <p:sldId id="278" r:id="rId14"/>
    <p:sldId id="290" r:id="rId15"/>
    <p:sldId id="289" r:id="rId16"/>
    <p:sldId id="281" r:id="rId17"/>
    <p:sldId id="282" r:id="rId18"/>
    <p:sldId id="292" r:id="rId19"/>
    <p:sldId id="284" r:id="rId20"/>
    <p:sldId id="285" r:id="rId21"/>
    <p:sldId id="286" r:id="rId22"/>
    <p:sldId id="287" r:id="rId23"/>
    <p:sldId id="293" r:id="rId24"/>
    <p:sldId id="294" r:id="rId25"/>
    <p:sldId id="299" r:id="rId26"/>
    <p:sldId id="300" r:id="rId27"/>
    <p:sldId id="295" r:id="rId28"/>
    <p:sldId id="301" r:id="rId29"/>
    <p:sldId id="296" r:id="rId30"/>
    <p:sldId id="297" r:id="rId31"/>
    <p:sldId id="298" r:id="rId32"/>
    <p:sldId id="267" r:id="rId3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02"/>
    <a:srgbClr val="668EFD"/>
    <a:srgbClr val="F3F7FB"/>
    <a:srgbClr val="EEEEEE"/>
    <a:srgbClr val="D0FECA"/>
    <a:srgbClr val="7D9FFD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>
      <p:cViewPr varScale="1">
        <p:scale>
          <a:sx n="73" d="100"/>
          <a:sy n="73" d="100"/>
        </p:scale>
        <p:origin x="138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cl2035@gmail.com" TargetMode="External"/><Relationship Id="rId2" Type="http://schemas.openxmlformats.org/officeDocument/2006/relationships/hyperlink" Target="mailto:oon6114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jaryu92@gmail.com" TargetMode="External"/><Relationship Id="rId4" Type="http://schemas.openxmlformats.org/officeDocument/2006/relationships/hyperlink" Target="mailto:eksqlll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cemart.co.kr/goods/view?no=1077951" TargetMode="External"/><Relationship Id="rId3" Type="http://schemas.openxmlformats.org/officeDocument/2006/relationships/hyperlink" Target="https://www.devicemart.co.kr/goods/view?no=1314309" TargetMode="External"/><Relationship Id="rId7" Type="http://schemas.openxmlformats.org/officeDocument/2006/relationships/hyperlink" Target="https://www.devicemart.co.kr/goods/view?no=122188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vicemart.co.kr/goods/view?no=14111282" TargetMode="External"/><Relationship Id="rId5" Type="http://schemas.openxmlformats.org/officeDocument/2006/relationships/hyperlink" Target="https://www.devicemart.co.kr/goods/view?no=1312228" TargetMode="External"/><Relationship Id="rId10" Type="http://schemas.openxmlformats.org/officeDocument/2006/relationships/hyperlink" Target="https://www.devicemart.co.kr/goods/view?no=1245596" TargetMode="External"/><Relationship Id="rId4" Type="http://schemas.openxmlformats.org/officeDocument/2006/relationships/hyperlink" Target="https://www.devicemart.co.kr/goods/view?no=1278835" TargetMode="External"/><Relationship Id="rId9" Type="http://schemas.openxmlformats.org/officeDocument/2006/relationships/hyperlink" Target="https://www.devicemart.co.kr/goods/view?no=1223453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DcXjS5XO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onga.com/news/Economy/article/all/20171031/87033751/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ws.bizwatch.co.kr/article/industry/2022/08/17/0022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90D2B-843A-0FAD-9651-36624A048490}"/>
              </a:ext>
            </a:extLst>
          </p:cNvPr>
          <p:cNvSpPr txBox="1"/>
          <p:nvPr/>
        </p:nvSpPr>
        <p:spPr>
          <a:xfrm>
            <a:off x="852487" y="2436287"/>
            <a:ext cx="46473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+mj-lt"/>
              </a:rPr>
              <a:t>HELPER BOT</a:t>
            </a:r>
            <a:endParaRPr lang="ko-KR" altLang="en-US" sz="7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CCCC5-6F35-8D83-343D-0DD5F43C619E}"/>
              </a:ext>
            </a:extLst>
          </p:cNvPr>
          <p:cNvSpPr txBox="1"/>
          <p:nvPr/>
        </p:nvSpPr>
        <p:spPr>
          <a:xfrm>
            <a:off x="899057" y="3556903"/>
            <a:ext cx="7211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1"/>
                </a:solidFill>
              </a:rPr>
              <a:t>[IOT3</a:t>
            </a:r>
            <a:r>
              <a:rPr lang="ko-KR" altLang="en-US" sz="1600" spc="600" dirty="0">
                <a:solidFill>
                  <a:schemeClr val="bg1"/>
                </a:solidFill>
              </a:rPr>
              <a:t>기</a:t>
            </a:r>
            <a:r>
              <a:rPr lang="en-US" altLang="ko-KR" sz="2000" spc="600" dirty="0">
                <a:solidFill>
                  <a:schemeClr val="bg1"/>
                </a:solidFill>
              </a:rPr>
              <a:t> “</a:t>
            </a:r>
            <a:r>
              <a:rPr lang="ko-KR" altLang="en-US" sz="1600" spc="600" dirty="0">
                <a:solidFill>
                  <a:schemeClr val="bg1"/>
                </a:solidFill>
              </a:rPr>
              <a:t>클라우드를 기반한 재난분석 사물인터넷</a:t>
            </a:r>
            <a:r>
              <a:rPr lang="en-US" altLang="ko-KR" sz="1600" spc="600" dirty="0">
                <a:solidFill>
                  <a:schemeClr val="bg1"/>
                </a:solidFill>
              </a:rPr>
              <a:t>”</a:t>
            </a:r>
            <a:r>
              <a:rPr lang="en-US" altLang="ko-KR" sz="2000" spc="600" dirty="0">
                <a:solidFill>
                  <a:schemeClr val="bg1"/>
                </a:solidFill>
              </a:rPr>
              <a:t>]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BCE64-4F6F-1DFD-82E0-E0897830612C}"/>
              </a:ext>
            </a:extLst>
          </p:cNvPr>
          <p:cNvSpPr txBox="1"/>
          <p:nvPr/>
        </p:nvSpPr>
        <p:spPr>
          <a:xfrm>
            <a:off x="452278" y="6306881"/>
            <a:ext cx="19497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 Jae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Geun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2"/>
              </a:rPr>
              <a:t>oon6114@naver.com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</a:t>
            </a:r>
            <a:r>
              <a:rPr lang="en-US" altLang="ko-KR" sz="1400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OhJaeGeun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010 4903 5051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AEC11-E8AD-6D96-17AD-39F39C9A1240}"/>
              </a:ext>
            </a:extLst>
          </p:cNvPr>
          <p:cNvSpPr txBox="1"/>
          <p:nvPr/>
        </p:nvSpPr>
        <p:spPr>
          <a:xfrm>
            <a:off x="3176168" y="6306880"/>
            <a:ext cx="174624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 doo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hyeon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3"/>
              </a:rPr>
              <a:t>kacl2035@gmail.com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Github.com/Kdoo88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010 2185 5120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BF44C-B47D-D1B0-AAEC-97B0BB3F9D7E}"/>
              </a:ext>
            </a:extLst>
          </p:cNvPr>
          <p:cNvSpPr txBox="1"/>
          <p:nvPr/>
        </p:nvSpPr>
        <p:spPr>
          <a:xfrm>
            <a:off x="5984412" y="6306879"/>
            <a:ext cx="164987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Shin young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joo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4"/>
              </a:rPr>
              <a:t>eksqlll0@gmail.com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Github.com/221314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010 2308 8407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45B26-EDD3-9407-46CD-C542FA4677B3}"/>
              </a:ext>
            </a:extLst>
          </p:cNvPr>
          <p:cNvSpPr txBox="1"/>
          <p:nvPr/>
        </p:nvSpPr>
        <p:spPr>
          <a:xfrm>
            <a:off x="8550179" y="6306881"/>
            <a:ext cx="17114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</a:t>
            </a: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eun</a:t>
            </a:r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soo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5"/>
              </a:rPr>
              <a:t>jjaryu92@gmail.com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Github.com/kes9238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7164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9238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D85335-2C21-7455-3784-74357AC6B1F1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4" name="번개 3">
              <a:extLst>
                <a:ext uri="{FF2B5EF4-FFF2-40B4-BE49-F238E27FC236}">
                  <a16:creationId xmlns:a16="http://schemas.microsoft.com/office/drawing/2014/main" id="{C43D29F8-09A1-BCBD-5A89-D2EFBA4968B6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줄무늬가 있는 오른쪽 5">
              <a:extLst>
                <a:ext uri="{FF2B5EF4-FFF2-40B4-BE49-F238E27FC236}">
                  <a16:creationId xmlns:a16="http://schemas.microsoft.com/office/drawing/2014/main" id="{26A21BBF-7584-712E-B96E-FB0C18E9DC81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2E298-F23A-4077-E7D8-4BD31988189C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3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Build the whole system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321219" y="4638461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5C71-3787-1FF8-A4E9-FF48FE27F658}"/>
              </a:ext>
            </a:extLst>
          </p:cNvPr>
          <p:cNvSpPr txBox="1"/>
          <p:nvPr/>
        </p:nvSpPr>
        <p:spPr>
          <a:xfrm>
            <a:off x="2615737" y="3503257"/>
            <a:ext cx="6500754" cy="3419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Flame 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이상 감지 시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관리자가 모니터링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기반으로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제어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실내 자율주행 시스템을 통해 자율 주행하고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상황에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맞는 행동요령 매뉴얼을 화면에 출력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 이동 경로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이상감지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재난 발생 시 탈출구까지 안내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Testing and stabilization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3783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650744"/>
            <a:ext cx="24318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Check hardware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Hardware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5E741618-297A-957E-3267-569EECEB4D83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1193AA81-3725-1BDE-8446-3E3657B3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E09C66-BC5A-FF2A-85EB-875FA8CDF421}"/>
              </a:ext>
            </a:extLst>
          </p:cNvPr>
          <p:cNvSpPr txBox="1"/>
          <p:nvPr/>
        </p:nvSpPr>
        <p:spPr>
          <a:xfrm>
            <a:off x="1441444" y="573130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2600-4626-2CB8-BD30-95408BAA5023}"/>
              </a:ext>
            </a:extLst>
          </p:cNvPr>
          <p:cNvSpPr txBox="1"/>
          <p:nvPr/>
        </p:nvSpPr>
        <p:spPr>
          <a:xfrm>
            <a:off x="2553296" y="5268036"/>
            <a:ext cx="27993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Program Debugging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Port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통신 상태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0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4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Parts list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87486114-3F09-9B85-C90D-31E0C02E6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41517"/>
              </p:ext>
            </p:extLst>
          </p:nvPr>
        </p:nvGraphicFramePr>
        <p:xfrm>
          <a:off x="852487" y="2409826"/>
          <a:ext cx="9174481" cy="467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339982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89569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03641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66777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08103114"/>
                    </a:ext>
                  </a:extLst>
                </a:gridCol>
                <a:gridCol w="3777553">
                  <a:extLst>
                    <a:ext uri="{9D8B030D-6E8A-4147-A177-3AD203B41FA5}">
                      <a16:colId xmlns:a16="http://schemas.microsoft.com/office/drawing/2014/main" val="980890229"/>
                    </a:ext>
                  </a:extLst>
                </a:gridCol>
                <a:gridCol w="1053528">
                  <a:extLst>
                    <a:ext uri="{9D8B030D-6E8A-4147-A177-3AD203B41FA5}">
                      <a16:colId xmlns:a16="http://schemas.microsoft.com/office/drawing/2014/main" val="2532027567"/>
                    </a:ext>
                  </a:extLst>
                </a:gridCol>
              </a:tblGrid>
              <a:tr h="620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Q’TY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382435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Flame Sensor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3"/>
                        </a:rPr>
                        <a:t>https://www.devicemart.co.kr/goods/view?no=1314309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1,980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262108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N298D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4"/>
                        </a:rPr>
                        <a:t>https://www.devicemart.co.kr/goods/view?no=1278835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4,400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04823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Encoder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11,440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5"/>
                        </a:rPr>
                        <a:t>https://www.devicemart.co.kr/goods/view?no=1312228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22,880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7441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LD06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6"/>
                        </a:rPr>
                        <a:t>https://www.devicemart.co.kr/goods/view?no=14111282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440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LCD Touch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Pannel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7"/>
                        </a:rPr>
                        <a:t>https://www.devicemart.co.kr/goods/view?no=12218836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8280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Camera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8"/>
                        </a:rPr>
                        <a:t>https://www.devicemart.co.kr/goods/view?no=1077951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6216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Raspberry Pi 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9"/>
                        </a:rPr>
                        <a:t>https://www.devicemart.co.kr/goods/view?no=12234534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217,800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7279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10"/>
                        </a:rPr>
                        <a:t>https://www.devicemart.co.kr/goods/view?no=1245596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2200"/>
                  </a:ext>
                </a:extLst>
              </a:tr>
              <a:tr h="450943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512,710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0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89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1878167"/>
            <a:ext cx="4003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SYSTEM BUILDING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ENVIRONMENT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279041"/>
            <a:ext cx="204004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Circuit Design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Flow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 config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S/W config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3201607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0012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03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3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32012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Circuit design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404D2-32B9-2D5B-1C58-F3390F4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26" y="1351937"/>
            <a:ext cx="4069080" cy="6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929695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Flow chart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1702F68-8F0F-B0A9-A2D4-6161E646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60" y="1723548"/>
            <a:ext cx="4098627" cy="56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7020704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H/W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                                                                 1-2.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03D6A3F-3497-72DA-ED97-0333BB71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367613"/>
            <a:ext cx="4649046" cy="474777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D421296-ACA2-8AF6-9823-7879B881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90191"/>
              </p:ext>
            </p:extLst>
          </p:nvPr>
        </p:nvGraphicFramePr>
        <p:xfrm>
          <a:off x="5805486" y="2367612"/>
          <a:ext cx="4450080" cy="4747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636455280"/>
                    </a:ext>
                  </a:extLst>
                </a:gridCol>
                <a:gridCol w="2773679">
                  <a:extLst>
                    <a:ext uri="{9D8B030D-6E8A-4147-A177-3AD203B41FA5}">
                      <a16:colId xmlns:a16="http://schemas.microsoft.com/office/drawing/2014/main" val="1570761643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H/W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764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Raspberry Pi 4B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MPU (Ubuntu, </a:t>
                      </a:r>
                      <a:r>
                        <a:rPr lang="en-US" altLang="ko-KR" sz="1600" dirty="0" err="1"/>
                        <a:t>raspbian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2323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Arduino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(Atmega328)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MCU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7695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Motor module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(L298n)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PWM Control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5787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DC Motor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(Encoder)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Motor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control</a:t>
                      </a:r>
                      <a:r>
                        <a:rPr lang="ko-KR" altLang="en-US" sz="1400" dirty="0"/>
                        <a:t> 및 주행 거리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9948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Lidar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(LD06)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Mapping </a:t>
                      </a:r>
                      <a:r>
                        <a:rPr lang="ko-KR" altLang="en-US" sz="1400" dirty="0"/>
                        <a:t>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400" dirty="0"/>
                        <a:t>장애물 감지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66230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IMU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(MPU6050)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가속도 및 방향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29091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LCD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screen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Manual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400" dirty="0"/>
                        <a:t>출력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73037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9259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WebCam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Object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0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85499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EDBD8C-ACBD-496F-C8F7-03D6D706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5"/>
          <a:stretch/>
        </p:blipFill>
        <p:spPr>
          <a:xfrm>
            <a:off x="5957887" y="2749111"/>
            <a:ext cx="3810001" cy="3838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38BD81-7C3D-F7C8-9F4E-C0FA6462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714625"/>
            <a:ext cx="43624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8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04735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A0E983F8-C670-87B7-59FB-886A4DDB291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0D5DE128-D2A8-E34C-AD4B-000ADC16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FBC7DA-ADB9-240A-91C2-C5ED0C9F09BF}"/>
              </a:ext>
            </a:extLst>
          </p:cNvPr>
          <p:cNvSpPr txBox="1"/>
          <p:nvPr/>
        </p:nvSpPr>
        <p:spPr>
          <a:xfrm>
            <a:off x="1462087" y="27549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38755-20DE-B3A2-D7FA-3D9AA3A223C5}"/>
              </a:ext>
            </a:extLst>
          </p:cNvPr>
          <p:cNvSpPr txBox="1"/>
          <p:nvPr/>
        </p:nvSpPr>
        <p:spPr>
          <a:xfrm>
            <a:off x="5375712" y="2754916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 성 내 용</a:t>
            </a:r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77651080-23C8-6EB8-8684-E0CC71628638}"/>
              </a:ext>
            </a:extLst>
          </p:cNvPr>
          <p:cNvGrpSpPr/>
          <p:nvPr/>
        </p:nvGrpSpPr>
        <p:grpSpPr>
          <a:xfrm>
            <a:off x="1233639" y="59455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53308359-0824-E596-82F0-EDBE3EBA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0204BE-081D-7CDE-AF04-1D70F2B9E99C}"/>
              </a:ext>
            </a:extLst>
          </p:cNvPr>
          <p:cNvSpPr txBox="1"/>
          <p:nvPr/>
        </p:nvSpPr>
        <p:spPr>
          <a:xfrm>
            <a:off x="945672" y="3629025"/>
            <a:ext cx="13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[Python, C++]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CF8E7C5F-053C-9706-90C3-D9EE398223EA}"/>
              </a:ext>
            </a:extLst>
          </p:cNvPr>
          <p:cNvGrpSpPr/>
          <p:nvPr/>
        </p:nvGrpSpPr>
        <p:grpSpPr>
          <a:xfrm>
            <a:off x="242887" y="4772025"/>
            <a:ext cx="4256350" cy="45719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AC5D28C5-9555-A447-986B-466AB869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F1027E-F54B-2F13-37A7-B0E892DC6DD9}"/>
              </a:ext>
            </a:extLst>
          </p:cNvPr>
          <p:cNvSpPr txBox="1"/>
          <p:nvPr/>
        </p:nvSpPr>
        <p:spPr>
          <a:xfrm>
            <a:off x="757853" y="4851678"/>
            <a:ext cx="1514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[Yolov5]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[Sensor control]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11CA3D94-6929-8423-3165-DC4E6F635529}"/>
              </a:ext>
            </a:extLst>
          </p:cNvPr>
          <p:cNvGrpSpPr/>
          <p:nvPr/>
        </p:nvGrpSpPr>
        <p:grpSpPr>
          <a:xfrm>
            <a:off x="1233639" y="4573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425097CF-070C-F762-C6F2-A13712A7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6BF4B3-6641-B8DD-B2E6-8CDB80317AE0}"/>
              </a:ext>
            </a:extLst>
          </p:cNvPr>
          <p:cNvSpPr txBox="1"/>
          <p:nvPr/>
        </p:nvSpPr>
        <p:spPr>
          <a:xfrm>
            <a:off x="1117120" y="6248756"/>
            <a:ext cx="7884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[Azure]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14CC6-B545-CD22-6F0B-CBB8C45BA260}"/>
              </a:ext>
            </a:extLst>
          </p:cNvPr>
          <p:cNvSpPr txBox="1"/>
          <p:nvPr/>
        </p:nvSpPr>
        <p:spPr>
          <a:xfrm>
            <a:off x="2553296" y="3225165"/>
            <a:ext cx="642156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18.04 : Ros(melodic)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Arduino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로봇 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20.04 :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및 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Raspbian : Webcam, Flame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MJPG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23101-D25F-1CF8-9EA7-1BF14F95B008}"/>
              </a:ext>
            </a:extLst>
          </p:cNvPr>
          <p:cNvSpPr txBox="1"/>
          <p:nvPr/>
        </p:nvSpPr>
        <p:spPr>
          <a:xfrm>
            <a:off x="2553296" y="4619157"/>
            <a:ext cx="697531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Deep-learning PGM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개발하여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Fine tuning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control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C9228-30DE-8885-0613-9BBF213F8B3A}"/>
              </a:ext>
            </a:extLst>
          </p:cNvPr>
          <p:cNvSpPr txBox="1"/>
          <p:nvPr/>
        </p:nvSpPr>
        <p:spPr>
          <a:xfrm>
            <a:off x="2553296" y="5951589"/>
            <a:ext cx="588193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Apache2 :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8.0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Grafana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481842" y="2019657"/>
            <a:ext cx="4800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PROMOTION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SYSTEM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420531"/>
            <a:ext cx="3696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 chart and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 flipV="1">
            <a:off x="5389628" y="3343096"/>
            <a:ext cx="4893144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21427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04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010" name="그룹 1010"/>
          <p:cNvGrpSpPr/>
          <p:nvPr/>
        </p:nvGrpSpPr>
        <p:grpSpPr>
          <a:xfrm>
            <a:off x="630611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3001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CONTENTS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12401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OUTLINE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Name, Period, Purpose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Market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Expected outcomes</a:t>
            </a: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SCOPE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Statement of work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H/W, S/W Development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Build the whole system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testing and stabilization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parts list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SYSTEM BUILDING ENVIRONMENT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Circuit Design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Flow chart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H/W build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 config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S/W build 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S/W config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grpSp>
        <p:nvGrpSpPr>
          <p:cNvPr id="3" name="그룹 1010">
            <a:extLst>
              <a:ext uri="{FF2B5EF4-FFF2-40B4-BE49-F238E27FC236}">
                <a16:creationId xmlns:a16="http://schemas.microsoft.com/office/drawing/2014/main" id="{0A8998CE-EDAC-1AC7-6455-9AEDC66CFD25}"/>
              </a:ext>
            </a:extLst>
          </p:cNvPr>
          <p:cNvGrpSpPr/>
          <p:nvPr/>
        </p:nvGrpSpPr>
        <p:grpSpPr>
          <a:xfrm>
            <a:off x="630611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F0A4141-9F9D-1337-F79A-08F66308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80E790D-806E-9F65-D79D-661DAF882844}"/>
              </a:ext>
            </a:extLst>
          </p:cNvPr>
          <p:cNvGrpSpPr/>
          <p:nvPr/>
        </p:nvGrpSpPr>
        <p:grpSpPr>
          <a:xfrm>
            <a:off x="5500687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28371BDF-94B9-3AE3-E871-F4C517A8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D746CA-E5A8-7C78-83FC-11487DD38726}"/>
              </a:ext>
            </a:extLst>
          </p:cNvPr>
          <p:cNvSpPr txBox="1"/>
          <p:nvPr/>
        </p:nvSpPr>
        <p:spPr>
          <a:xfrm>
            <a:off x="5657781" y="1534656"/>
            <a:ext cx="435715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PROMOTION SYSTEM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Organization chart and roles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MANAGEMENT PROCESS PLANNING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schedule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gantt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MANAGEMENT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Details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appearance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demonstration in action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precautions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Conclusion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problem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improvement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CAE91F05-06A0-4E3C-9860-73F15D57EFA5}"/>
              </a:ext>
            </a:extLst>
          </p:cNvPr>
          <p:cNvGrpSpPr/>
          <p:nvPr/>
        </p:nvGrpSpPr>
        <p:grpSpPr>
          <a:xfrm>
            <a:off x="5684525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1DEA8DDF-D097-CC74-C7D8-9E50FC5D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10">
            <a:extLst>
              <a:ext uri="{FF2B5EF4-FFF2-40B4-BE49-F238E27FC236}">
                <a16:creationId xmlns:a16="http://schemas.microsoft.com/office/drawing/2014/main" id="{9311EDF7-A98E-A076-0530-19DA889356EB}"/>
              </a:ext>
            </a:extLst>
          </p:cNvPr>
          <p:cNvGrpSpPr/>
          <p:nvPr/>
        </p:nvGrpSpPr>
        <p:grpSpPr>
          <a:xfrm>
            <a:off x="5684525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D7DE49A2-1BDC-D54C-5B9E-31C29E63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81571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PROMOTION SYSTEM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284250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Organization chart and roles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B3B5D63-BA25-E7D7-4B55-5C6E5CFD1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51701"/>
              </p:ext>
            </p:extLst>
          </p:nvPr>
        </p:nvGraphicFramePr>
        <p:xfrm>
          <a:off x="4052887" y="2790825"/>
          <a:ext cx="22243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오재근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942777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ROS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(melodic)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MCU control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(atmega328)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Sensor control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 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(yolov5)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8F66AC29-CF3C-BFDB-1B24-759A26A1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23398"/>
              </p:ext>
            </p:extLst>
          </p:nvPr>
        </p:nvGraphicFramePr>
        <p:xfrm>
          <a:off x="1081088" y="5000625"/>
          <a:ext cx="2224343" cy="2168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68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[Circuit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설계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김두현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87949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Circuit design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PCB artwork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Instrument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3C5E1E42-4C36-4E41-EEEF-2225C12D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66641"/>
              </p:ext>
            </p:extLst>
          </p:nvPr>
        </p:nvGraphicFramePr>
        <p:xfrm>
          <a:off x="4052888" y="5000627"/>
          <a:ext cx="2224342" cy="216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613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[Server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관리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신영주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72885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Cloud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(Azure server)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 Server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(Apache, HTTP)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 Base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(MySQL 8.0)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Grafana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(Dashboard)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WebSocket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(ROS)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048CE2-4DFB-3B1C-5FDB-F4CAB31C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789"/>
              </p:ext>
            </p:extLst>
          </p:nvPr>
        </p:nvGraphicFramePr>
        <p:xfrm>
          <a:off x="7024686" y="5000625"/>
          <a:ext cx="2224343" cy="216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:a16="http://schemas.microsoft.com/office/drawing/2014/main" val="1372874966"/>
                    </a:ext>
                  </a:extLst>
                </a:gridCol>
              </a:tblGrid>
              <a:tr h="7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[Deep-learning]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55804"/>
                  </a:ext>
                </a:extLst>
              </a:tr>
              <a:tr h="1446629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Deep-learning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(yolov5)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Image-processing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Webserver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84786"/>
                  </a:ext>
                </a:extLst>
              </a:tr>
            </a:tbl>
          </a:graphicData>
        </a:graphic>
      </p:graphicFrame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1F2FC36-4F81-333E-31CD-9FC7B527B34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16200000" flipH="1">
            <a:off x="4837397" y="4672965"/>
            <a:ext cx="655322" cy="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134C069-B942-3DDF-25C0-7F1F97525D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165057" y="4577702"/>
            <a:ext cx="2971800" cy="422923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D5903FF-CE3F-2A75-EE30-EC206C089001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193259" y="4577691"/>
            <a:ext cx="2971798" cy="422934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F272CB-36F1-0319-D224-7D413C56D868}"/>
              </a:ext>
            </a:extLst>
          </p:cNvPr>
          <p:cNvGrpSpPr/>
          <p:nvPr/>
        </p:nvGrpSpPr>
        <p:grpSpPr>
          <a:xfrm>
            <a:off x="3031299" y="1571993"/>
            <a:ext cx="5587060" cy="1554481"/>
            <a:chOff x="3031299" y="1571993"/>
            <a:chExt cx="5587060" cy="1554481"/>
          </a:xfrm>
        </p:grpSpPr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38F2787B-88E2-8C20-BA5C-4530FA9ACCAC}"/>
                </a:ext>
              </a:extLst>
            </p:cNvPr>
            <p:cNvSpPr/>
            <p:nvPr/>
          </p:nvSpPr>
          <p:spPr>
            <a:xfrm>
              <a:off x="3190521" y="1809252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화살표: 줄무늬가 있는 오른쪽 41">
              <a:extLst>
                <a:ext uri="{FF2B5EF4-FFF2-40B4-BE49-F238E27FC236}">
                  <a16:creationId xmlns:a16="http://schemas.microsoft.com/office/drawing/2014/main" id="{E65D5286-683C-5AA3-5824-CC9F6681CDFE}"/>
                </a:ext>
              </a:extLst>
            </p:cNvPr>
            <p:cNvSpPr/>
            <p:nvPr/>
          </p:nvSpPr>
          <p:spPr>
            <a:xfrm>
              <a:off x="5348287" y="1571993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3F55D9-CC92-BFEB-48B4-F68CC771A9B6}"/>
                </a:ext>
              </a:extLst>
            </p:cNvPr>
            <p:cNvSpPr txBox="1"/>
            <p:nvPr/>
          </p:nvSpPr>
          <p:spPr>
            <a:xfrm>
              <a:off x="3031299" y="2088541"/>
              <a:ext cx="4267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28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28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8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2095857"/>
            <a:ext cx="5374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MANAGEMENT PROCESS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PLANNING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496731"/>
            <a:ext cx="2510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Detailed schedule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gantt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chart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>
            <a:cxnSpLocks/>
          </p:cNvCxnSpPr>
          <p:nvPr/>
        </p:nvCxnSpPr>
        <p:spPr>
          <a:xfrm flipV="1">
            <a:off x="684073" y="3419296"/>
            <a:ext cx="555865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2189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05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6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588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MANAGEMENT PROCESS PLANNING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BDD025-F007-6819-5684-A910892AFF0D}"/>
              </a:ext>
            </a:extLst>
          </p:cNvPr>
          <p:cNvSpPr txBox="1"/>
          <p:nvPr/>
        </p:nvSpPr>
        <p:spPr>
          <a:xfrm>
            <a:off x="715680" y="1317450"/>
            <a:ext cx="2901243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Detailed schedule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Gantt chart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C95A4-C6C5-1D1B-6697-E56E651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" y="2472142"/>
            <a:ext cx="9710515" cy="46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054858" y="2267620"/>
            <a:ext cx="5311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MANAGEMENT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7851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Details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appearance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demonstration in action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precautions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Conclusion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problem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improvement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195887" y="2975507"/>
            <a:ext cx="5105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06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8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72CCEB26-855E-70BA-8799-EFCABBDB2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94491"/>
              </p:ext>
            </p:extLst>
          </p:nvPr>
        </p:nvGraphicFramePr>
        <p:xfrm>
          <a:off x="928687" y="2943225"/>
          <a:ext cx="9177116" cy="4314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558">
                  <a:extLst>
                    <a:ext uri="{9D8B030D-6E8A-4147-A177-3AD203B41FA5}">
                      <a16:colId xmlns:a16="http://schemas.microsoft.com/office/drawing/2014/main" val="248900205"/>
                    </a:ext>
                  </a:extLst>
                </a:gridCol>
                <a:gridCol w="4588558">
                  <a:extLst>
                    <a:ext uri="{9D8B030D-6E8A-4147-A177-3AD203B41FA5}">
                      <a16:colId xmlns:a16="http://schemas.microsoft.com/office/drawing/2014/main" val="343553202"/>
                    </a:ext>
                  </a:extLst>
                </a:gridCol>
              </a:tblGrid>
              <a:tr h="76507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827038"/>
                  </a:ext>
                </a:extLst>
              </a:tr>
              <a:tr h="35490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20577"/>
                  </a:ext>
                </a:extLst>
              </a:tr>
            </a:tbl>
          </a:graphicData>
        </a:graphic>
      </p:graphicFrame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58109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H/W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FD474-E149-5FF2-1688-71AADDA38A0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t="15878" r="30856" b="18564"/>
          <a:stretch/>
        </p:blipFill>
        <p:spPr>
          <a:xfrm rot="5400000">
            <a:off x="1733789" y="3640470"/>
            <a:ext cx="2880000" cy="3600000"/>
          </a:xfrm>
          <a:prstGeom prst="rect">
            <a:avLst/>
          </a:prstGeom>
        </p:spPr>
      </p:pic>
      <p:pic>
        <p:nvPicPr>
          <p:cNvPr id="6" name="그림 5" descr="실내, 주방기기이(가) 표시된 사진&#10;&#10;자동 생성된 설명">
            <a:extLst>
              <a:ext uri="{FF2B5EF4-FFF2-40B4-BE49-F238E27FC236}">
                <a16:creationId xmlns:a16="http://schemas.microsoft.com/office/drawing/2014/main" id="{148C6A75-2B52-7131-08DF-F7C2AB43F3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7" y="3998171"/>
            <a:ext cx="3600000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B0CB6-CBE5-E4FF-C04B-ADF3B5B1E1C9}"/>
              </a:ext>
            </a:extLst>
          </p:cNvPr>
          <p:cNvSpPr txBox="1"/>
          <p:nvPr/>
        </p:nvSpPr>
        <p:spPr>
          <a:xfrm>
            <a:off x="7055167" y="3111552"/>
            <a:ext cx="13411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CD101-5ACA-9CB8-6F16-CE1D5B6E0F43}"/>
              </a:ext>
            </a:extLst>
          </p:cNvPr>
          <p:cNvSpPr txBox="1"/>
          <p:nvPr/>
        </p:nvSpPr>
        <p:spPr>
          <a:xfrm>
            <a:off x="2170401" y="3091698"/>
            <a:ext cx="18752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1515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58109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S/W (Web page)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28C868-91F1-1EAB-816F-E18807BC1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9" y="3004602"/>
            <a:ext cx="4320000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DBBC-40C0-B046-D170-C6718F305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6" y="3004602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952877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(Fall down)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91C32-A3C4-0507-4C1B-99524A8D81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46" y="392984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60507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down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86290" y="2855357"/>
            <a:ext cx="1800000" cy="180000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destination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73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68209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(Return)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90" y="2855357"/>
            <a:ext cx="1800000" cy="18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1130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1003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point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D81022-1C97-7229-8DEB-F0B501C9D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2669" y="2857656"/>
            <a:ext cx="1800000" cy="18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100F12-0F2D-9670-91AF-4A97D4CB3ED1}"/>
              </a:ext>
            </a:extLst>
          </p:cNvPr>
          <p:cNvSpPr txBox="1"/>
          <p:nvPr/>
        </p:nvSpPr>
        <p:spPr>
          <a:xfrm>
            <a:off x="7594177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40299E-41E2-EE78-7E5A-3A522817B8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72669" y="4886256"/>
            <a:ext cx="1800000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E18E729-5953-AC09-32B5-F9395D87B051}"/>
              </a:ext>
            </a:extLst>
          </p:cNvPr>
          <p:cNvSpPr txBox="1"/>
          <p:nvPr/>
        </p:nvSpPr>
        <p:spPr>
          <a:xfrm>
            <a:off x="7142914" y="6686255"/>
            <a:ext cx="285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the initial point</a:t>
            </a:r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81F9621-3582-A104-6183-978C8A7D63FB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31F6C3-170A-F4CE-5672-E5D15E2FD27F}"/>
              </a:ext>
            </a:extLst>
          </p:cNvPr>
          <p:cNvSpPr txBox="1"/>
          <p:nvPr/>
        </p:nvSpPr>
        <p:spPr>
          <a:xfrm>
            <a:off x="4448287" y="395701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 the situation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C167AA0-4448-D7E3-95BD-18ED7AF00107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31ECB3-10A3-C5D2-4CBD-77CD50BB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32" y="4326347"/>
            <a:ext cx="2007427" cy="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38958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(Fire)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1346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 out guide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54C78-64E4-5277-AA69-4E19A8C4BD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8287" y="3871958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B0BEA4-156A-B343-A1EC-0368ECAE57B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76749" y="285535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7117718" cy="525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Precautions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1)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 관련 주의사항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Motor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외부 전압이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12V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입력되지 않도록 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전원은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3V 5A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2) Robot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Mapping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진행할 때 유동적인 물건은 최소화 해야함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탑재되어 있는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Lidar Sensor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시야는 항상 확보되어야 제 기능을 할 수 있음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3) CCTV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전원이 꺼지지 않도록 계속해서 확인해야함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4)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주의사항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 연결 상태 및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주소를 주기적으로 확인해야함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72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623887" y="2081467"/>
            <a:ext cx="4892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OUTLINE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020675"/>
            <a:ext cx="27149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research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Expected outcomes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2943241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1EDF5C-E4F7-4366-F46A-28291371CD18}"/>
              </a:ext>
            </a:extLst>
          </p:cNvPr>
          <p:cNvSpPr txBox="1"/>
          <p:nvPr/>
        </p:nvSpPr>
        <p:spPr>
          <a:xfrm>
            <a:off x="7719768" y="1742912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01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97B1763E-8E05-C6E8-590F-19719D461F6A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BFD13845-16C3-F7A7-839F-1A694858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6A13FD-2AED-BCAE-58D4-40CE2BB99A1D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 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1274D-1BBD-EAB2-19C8-CFA338A2C493}"/>
              </a:ext>
            </a:extLst>
          </p:cNvPr>
          <p:cNvSpPr txBox="1"/>
          <p:nvPr/>
        </p:nvSpPr>
        <p:spPr>
          <a:xfrm>
            <a:off x="5375712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C84DD-F02E-0B5B-786D-484AC2B8DEFB}"/>
              </a:ext>
            </a:extLst>
          </p:cNvPr>
          <p:cNvSpPr txBox="1"/>
          <p:nvPr/>
        </p:nvSpPr>
        <p:spPr>
          <a:xfrm>
            <a:off x="1388609" y="39408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140B8-24A4-4F6D-1960-2F70DB719A2D}"/>
              </a:ext>
            </a:extLst>
          </p:cNvPr>
          <p:cNvSpPr txBox="1"/>
          <p:nvPr/>
        </p:nvSpPr>
        <p:spPr>
          <a:xfrm>
            <a:off x="2553296" y="3289259"/>
            <a:ext cx="630871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간에 오차 발생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낮은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인한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 오차가 높음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낮은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인한 기능 저하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 size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인한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반응속도가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느림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9059B9BC-96C7-1633-B79B-17C426E55EC4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928DA626-2CDB-3F6E-9248-DA7C8DFC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C74172-3A9C-36C8-8420-DDAA75B4D4AE}"/>
              </a:ext>
            </a:extLst>
          </p:cNvPr>
          <p:cNvSpPr txBox="1"/>
          <p:nvPr/>
        </p:nvSpPr>
        <p:spPr>
          <a:xfrm>
            <a:off x="1288358" y="57743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개선방안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F26A3-130F-A12A-F3C5-11FC55061B7D}"/>
              </a:ext>
            </a:extLst>
          </p:cNvPr>
          <p:cNvSpPr txBox="1"/>
          <p:nvPr/>
        </p:nvSpPr>
        <p:spPr>
          <a:xfrm>
            <a:off x="2553296" y="5042318"/>
            <a:ext cx="5600572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PGM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최적화로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주행 거리 오차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변경하여 실시간 위치의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오차를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적절한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분배로 기능 저하 최소화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해상도를 낮추어 해결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309155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Conclusion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Problem and improvement</a:t>
            </a:r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3B5286F-8B69-D194-24B5-8D6C2DC20BC7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A4A492FD-D275-A71C-C9E1-329AFC5C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2603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2793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Reference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6879191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Gtithub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https://github.com/OhJaeGeun/IOT3_Project_helper_bot_merge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https://www.youtube.com/watch?v=MDcXjS5XO14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3. Web page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http://20.200.177.121:8081/cctv.php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9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AEE80-D7EF-F8B3-D6F7-F6CC67C1D43F}"/>
              </a:ext>
            </a:extLst>
          </p:cNvPr>
          <p:cNvSpPr txBox="1"/>
          <p:nvPr/>
        </p:nvSpPr>
        <p:spPr>
          <a:xfrm>
            <a:off x="928687" y="3171825"/>
            <a:ext cx="4237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9875C2-0E6E-C9A3-E3DF-E4F673446BFA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8" name="번개 7">
              <a:extLst>
                <a:ext uri="{FF2B5EF4-FFF2-40B4-BE49-F238E27FC236}">
                  <a16:creationId xmlns:a16="http://schemas.microsoft.com/office/drawing/2014/main" id="{889ED548-7320-057C-D669-3FEA703D04AD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줄무늬가 있는 오른쪽 8">
              <a:extLst>
                <a:ext uri="{FF2B5EF4-FFF2-40B4-BE49-F238E27FC236}">
                  <a16:creationId xmlns:a16="http://schemas.microsoft.com/office/drawing/2014/main" id="{FB04E1AB-4625-281C-335E-E5BBA017B116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6F07D5-D782-A9A4-D692-48952C1F21E2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9435596" cy="4461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name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위기상황 발생 시 도움을 주는 로봇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“Helper bot”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7D9FF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period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09.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</a:rPr>
              <a:t>Project</a:t>
            </a:r>
            <a:r>
              <a:rPr lang="ko-KR" altLang="en-US" sz="2500" b="1" dirty="0">
                <a:solidFill>
                  <a:srgbClr val="7D9FFD"/>
                </a:solidFill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및 재난 상황 발생 시 패닉과 시야 확보가 어려워 응급 조치 및 초기 대응을 하지 못하고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그로 인해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발생하는 안타까운 상황을 줄이고자 디스플레이를 통해 응급 처치 및 초동 조치 매뉴얼을 띄어 주고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helper 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통하여 사람들을 탈출구까지  안전하게 이동할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도와줌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0219886-2D59-9496-269E-48A43C9A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76" y="1800225"/>
            <a:ext cx="8553450" cy="3905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BD350D-4A14-5693-8445-4B759AFD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914525"/>
            <a:ext cx="8553450" cy="571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2B8F688-73C0-4F7A-4619-44B1B709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52" y="5534025"/>
            <a:ext cx="8549673" cy="1644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7DF6AB-23B5-4FB5-8CDF-C26D5ACA5D48}"/>
              </a:ext>
            </a:extLst>
          </p:cNvPr>
          <p:cNvSpPr txBox="1"/>
          <p:nvPr/>
        </p:nvSpPr>
        <p:spPr>
          <a:xfrm>
            <a:off x="0" y="7255073"/>
            <a:ext cx="6348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https://www.donga.com/news/Economy/article/all/20171031/87033751/1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756011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Market</a:t>
            </a:r>
            <a:r>
              <a:rPr lang="ko-KR" altLang="en-US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research</a:t>
            </a:r>
            <a:endParaRPr lang="en-US" altLang="ko-KR" sz="1600" dirty="0">
              <a:solidFill>
                <a:srgbClr val="91919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22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244734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Expected outcomes </a:t>
            </a:r>
            <a:endParaRPr lang="en-US" altLang="ko-KR" sz="1600" dirty="0">
              <a:solidFill>
                <a:srgbClr val="91919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9E4BF55-4CB8-2337-8431-F95E336A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028825"/>
            <a:ext cx="7772400" cy="590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7F423-69B8-3ADA-4639-33867DA4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2619375"/>
            <a:ext cx="483870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779E7D-D741-4E83-EA1A-8E44EE88B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87" y="3176588"/>
            <a:ext cx="5562600" cy="3533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9D676-0256-DD2C-5ADB-2A29EAFE8466}"/>
              </a:ext>
            </a:extLst>
          </p:cNvPr>
          <p:cNvSpPr txBox="1"/>
          <p:nvPr/>
        </p:nvSpPr>
        <p:spPr>
          <a:xfrm>
            <a:off x="6334483" y="3781425"/>
            <a:ext cx="4265911" cy="2268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빠르게 성장하는 로봇 시장에 맞추어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로봇에 재난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탈출구 안내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처치 매뉴얼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 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탑재한다면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뿐만이 아닌 구조가 가능한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로봇으로 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생산적이고 효과적인 가치를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창출 할 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있을 것으로 예상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135D-D975-F25B-C16E-D3B18E873742}"/>
              </a:ext>
            </a:extLst>
          </p:cNvPr>
          <p:cNvSpPr txBox="1"/>
          <p:nvPr/>
        </p:nvSpPr>
        <p:spPr>
          <a:xfrm>
            <a:off x="0" y="7255073"/>
            <a:ext cx="538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http://news.bizwatch.co.kr/article/industry/2022/08/17/0022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432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329442" y="2113733"/>
            <a:ext cx="4286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SCOPE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490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Statement of work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H/W, S/W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Build the whole system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testing and stabilization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parts list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389628" y="2975507"/>
            <a:ext cx="422585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02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6825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3275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9190"/>
            <a:ext cx="6261138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(ROS, IMU Sensor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Uno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(L298N module, Encoder Wheel ticks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L298N module (Encoder motor control)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82943" y="5401292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305425"/>
            <a:ext cx="5463612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(LCD, Flame Sensor control, Web CAM)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3BF34F53-F6C5-AD53-A12E-4E567EF443EF}"/>
              </a:ext>
            </a:extLst>
          </p:cNvPr>
          <p:cNvGrpSpPr/>
          <p:nvPr/>
        </p:nvGrpSpPr>
        <p:grpSpPr>
          <a:xfrm>
            <a:off x="1233639" y="6097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7A83939B-A9A4-430C-3A75-8E40EECC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D436CA-3571-88C7-3946-5B3B09C8806C}"/>
              </a:ext>
            </a:extLst>
          </p:cNvPr>
          <p:cNvSpPr txBox="1"/>
          <p:nvPr/>
        </p:nvSpPr>
        <p:spPr>
          <a:xfrm>
            <a:off x="1309687" y="6348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EA6F-C029-714D-6B5F-CA40C7F5DD9A}"/>
              </a:ext>
            </a:extLst>
          </p:cNvPr>
          <p:cNvSpPr txBox="1"/>
          <p:nvPr/>
        </p:nvSpPr>
        <p:spPr>
          <a:xfrm>
            <a:off x="2553296" y="6252999"/>
            <a:ext cx="397089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Gantt chart, Parts list,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구상도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계획서 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3266695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2340"/>
            <a:ext cx="4114648" cy="52696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0163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6625"/>
            <a:ext cx="261257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18.04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ROS(melodic)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: Motor control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75041" y="5747695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118059"/>
            <a:ext cx="277191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Raspbian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YOLOv5 : Deep-learning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OpenCV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영상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MJPG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9A5530B-D1E3-0674-7ECF-50FB6C1A2407}"/>
              </a:ext>
            </a:extLst>
          </p:cNvPr>
          <p:cNvGrpSpPr/>
          <p:nvPr/>
        </p:nvGrpSpPr>
        <p:grpSpPr>
          <a:xfrm>
            <a:off x="4371932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B26D8E08-1BA4-6B36-689F-322A69234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EECE1D11-1FE2-F757-39E3-EDE6C2EC5FCA}"/>
              </a:ext>
            </a:extLst>
          </p:cNvPr>
          <p:cNvGrpSpPr/>
          <p:nvPr/>
        </p:nvGrpSpPr>
        <p:grpSpPr>
          <a:xfrm>
            <a:off x="32146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4680C898-30F7-E4A5-44FA-2DFE4FCE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123E16-635D-8316-D7CA-F30411B77D88}"/>
              </a:ext>
            </a:extLst>
          </p:cNvPr>
          <p:cNvSpPr txBox="1"/>
          <p:nvPr/>
        </p:nvSpPr>
        <p:spPr>
          <a:xfrm>
            <a:off x="5571869" y="276984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BE40E-43E0-87C5-65A8-029EB7E8C34F}"/>
              </a:ext>
            </a:extLst>
          </p:cNvPr>
          <p:cNvSpPr txBox="1"/>
          <p:nvPr/>
        </p:nvSpPr>
        <p:spPr>
          <a:xfrm>
            <a:off x="5557253" y="48876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06600-94E9-DB68-BC10-1634451144F9}"/>
              </a:ext>
            </a:extLst>
          </p:cNvPr>
          <p:cNvSpPr txBox="1"/>
          <p:nvPr/>
        </p:nvSpPr>
        <p:spPr>
          <a:xfrm>
            <a:off x="7558087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BC65F-CC0D-2C4D-DEC2-0E224C7AF03A}"/>
              </a:ext>
            </a:extLst>
          </p:cNvPr>
          <p:cNvSpPr txBox="1"/>
          <p:nvPr/>
        </p:nvSpPr>
        <p:spPr>
          <a:xfrm>
            <a:off x="6759887" y="3990163"/>
            <a:ext cx="37624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Azure (Server)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20.04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Apache 2 (Web Server) : HTTP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MySQL 8.0 (DB)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Grafana (Dashboard)</a:t>
            </a:r>
          </a:p>
        </p:txBody>
      </p:sp>
    </p:spTree>
    <p:extLst>
      <p:ext uri="{BB962C8B-B14F-4D97-AF65-F5344CB8AC3E}">
        <p14:creationId xmlns:p14="http://schemas.microsoft.com/office/powerpoint/2010/main" val="254829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1799</Words>
  <Application>Microsoft Office PowerPoint</Application>
  <PresentationFormat>사용자 지정</PresentationFormat>
  <Paragraphs>420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oon6612@gmail.com</cp:lastModifiedBy>
  <cp:revision>121</cp:revision>
  <dcterms:created xsi:type="dcterms:W3CDTF">2022-09-06T16:07:01Z</dcterms:created>
  <dcterms:modified xsi:type="dcterms:W3CDTF">2022-09-22T02:26:52Z</dcterms:modified>
</cp:coreProperties>
</file>